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20"/>
  </p:notesMasterIdLst>
  <p:sldIdLst>
    <p:sldId id="256" r:id="rId2"/>
    <p:sldId id="257" r:id="rId3"/>
    <p:sldId id="258" r:id="rId4"/>
    <p:sldId id="287" r:id="rId5"/>
    <p:sldId id="288" r:id="rId6"/>
    <p:sldId id="293" r:id="rId7"/>
    <p:sldId id="294" r:id="rId8"/>
    <p:sldId id="289" r:id="rId9"/>
    <p:sldId id="295" r:id="rId10"/>
    <p:sldId id="290" r:id="rId11"/>
    <p:sldId id="291" r:id="rId12"/>
    <p:sldId id="284" r:id="rId13"/>
    <p:sldId id="285" r:id="rId14"/>
    <p:sldId id="260" r:id="rId15"/>
    <p:sldId id="261" r:id="rId16"/>
    <p:sldId id="292" r:id="rId17"/>
    <p:sldId id="282" r:id="rId18"/>
    <p:sldId id="283"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91" d="100"/>
          <a:sy n="191" d="100"/>
        </p:scale>
        <p:origin x="-224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170B2292-0A70-4AB6-B33F-E1F22F9F09E7}" type="datetimeFigureOut">
              <a:rPr lang="en-US" smtClean="0"/>
              <a:t>2/16/22</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3220BFD0-8BA9-467B-A47A-70A89CB1BADA}" type="slidenum">
              <a:rPr lang="en-US" smtClean="0"/>
              <a:t>‹#›</a:t>
            </a:fld>
            <a:endParaRPr lang="en-US" dirty="0"/>
          </a:p>
        </p:txBody>
      </p:sp>
    </p:spTree>
    <p:extLst>
      <p:ext uri="{BB962C8B-B14F-4D97-AF65-F5344CB8AC3E}">
        <p14:creationId xmlns:p14="http://schemas.microsoft.com/office/powerpoint/2010/main" val="3836179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9EA3741-EC0E-46C9-91DD-C7028A67C322}" type="datetime1">
              <a:rPr lang="en-US" smtClean="0"/>
              <a:t>2/16/22</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AE22053-BD5F-484F-8905-B9D9381EFDED}"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54FEE4D-9C34-4002-95AD-C4A3BC0A940E}" type="datetime1">
              <a:rPr lang="en-US" smtClean="0"/>
              <a:t>2/16/22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E22053-BD5F-484F-8905-B9D9381EFDED}"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A6E7228-A224-44E4-9EDD-DC5D0AA1FAE6}" type="datetime1">
              <a:rPr lang="en-US" smtClean="0"/>
              <a:t>2/16/22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E22053-BD5F-484F-8905-B9D9381EFDED}"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25EAADB-BE74-448F-A856-4775DC2918C1}" type="datetime1">
              <a:rPr lang="en-US" smtClean="0"/>
              <a:t>2/16/22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E22053-BD5F-484F-8905-B9D9381EFDED}" type="slidenum">
              <a:rPr lang="en-US" smtClean="0"/>
              <a:t>‹#›</a:t>
            </a:fld>
            <a:endParaRPr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2DFF956-6219-4C60-878F-E894750179B7}" type="datetime1">
              <a:rPr lang="en-US" smtClean="0"/>
              <a:t>2/16/22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E22053-BD5F-484F-8905-B9D9381EFDED}"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F4AA181-FF1B-4A62-9A64-7FE9F6599F21}" type="datetime1">
              <a:rPr lang="en-US" smtClean="0"/>
              <a:t>2/16/22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E22053-BD5F-484F-8905-B9D9381EFDED}" type="slidenum">
              <a:rPr lang="en-US" smtClean="0"/>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BDF253E2-D287-4F84-90AB-26D86D79CFBE}" type="datetime1">
              <a:rPr lang="en-US" smtClean="0"/>
              <a:t>2/16/22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AE22053-BD5F-484F-8905-B9D9381EFDED}"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67F6974-4496-41F0-BD48-6D8FD4126C60}" type="datetime1">
              <a:rPr lang="en-US" smtClean="0"/>
              <a:t>2/16/22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AE22053-BD5F-484F-8905-B9D9381EFDED}" type="slidenum">
              <a:rPr lang="en-US" smtClean="0"/>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E80ADE-B2F7-4F1F-BFF4-4B0FB1D19066}" type="datetime1">
              <a:rPr lang="en-US" smtClean="0"/>
              <a:t>2/16/22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AE22053-BD5F-484F-8905-B9D9381EFDED}"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5FAD9D0B-DAB2-4C35-B9B3-5600C83F4F34}" type="datetime1">
              <a:rPr lang="en-US" smtClean="0"/>
              <a:t>2/16/22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E22053-BD5F-484F-8905-B9D9381EFDED}"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fld id="{940A196F-1AD2-475D-9B92-386D34430945}" type="datetime1">
              <a:rPr lang="en-US" smtClean="0"/>
              <a:t>2/16/22</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AE22053-BD5F-484F-8905-B9D9381EFDED}"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52B0E81-682B-4E48-9126-D148D08F44DE}" type="datetime1">
              <a:rPr lang="en-US" smtClean="0"/>
              <a:t>2/16/22</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AE22053-BD5F-484F-8905-B9D9381EFDED}"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tmcgarr@starkvillesd.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Travel Policies and Procedures for </a:t>
            </a:r>
            <a:br>
              <a:rPr lang="en-US" b="1" dirty="0"/>
            </a:br>
            <a:r>
              <a:rPr lang="en-US" b="1" dirty="0"/>
              <a:t>Employee Travel</a:t>
            </a:r>
          </a:p>
        </p:txBody>
      </p:sp>
      <p:sp>
        <p:nvSpPr>
          <p:cNvPr id="3" name="Subtitle 2"/>
          <p:cNvSpPr>
            <a:spLocks noGrp="1"/>
          </p:cNvSpPr>
          <p:nvPr>
            <p:ph type="subTitle" idx="1"/>
          </p:nvPr>
        </p:nvSpPr>
        <p:spPr/>
        <p:txBody>
          <a:bodyPr/>
          <a:lstStyle/>
          <a:p>
            <a:r>
              <a:rPr lang="en-US" dirty="0"/>
              <a:t>MASBO</a:t>
            </a:r>
          </a:p>
          <a:p>
            <a:r>
              <a:rPr lang="en-US" dirty="0"/>
              <a:t>February 2022</a:t>
            </a:r>
          </a:p>
          <a:p>
            <a:endParaRPr lang="en-US" dirty="0"/>
          </a:p>
        </p:txBody>
      </p:sp>
      <p:sp>
        <p:nvSpPr>
          <p:cNvPr id="4" name="Slide Number Placeholder 3">
            <a:extLst>
              <a:ext uri="{FF2B5EF4-FFF2-40B4-BE49-F238E27FC236}">
                <a16:creationId xmlns:a16="http://schemas.microsoft.com/office/drawing/2014/main" xmlns="" id="{D1E85C17-1960-402F-A524-1AEE4B88534B}"/>
              </a:ext>
            </a:extLst>
          </p:cNvPr>
          <p:cNvSpPr>
            <a:spLocks noGrp="1"/>
          </p:cNvSpPr>
          <p:nvPr>
            <p:ph type="sldNum" sz="quarter" idx="12"/>
          </p:nvPr>
        </p:nvSpPr>
        <p:spPr/>
        <p:txBody>
          <a:bodyPr/>
          <a:lstStyle/>
          <a:p>
            <a:fld id="{EAE22053-BD5F-484F-8905-B9D9381EFDED}" type="slidenum">
              <a:rPr lang="en-US" smtClean="0"/>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a:t>Travel advances should be settled within 10 working days after the end of the month in which travel was completed, or the employee’s payroll check should be withheld until the liability is resolved. (MS Code 25-1-79)</a:t>
            </a:r>
          </a:p>
          <a:p>
            <a:r>
              <a:rPr lang="en-US" dirty="0"/>
              <a:t>Receipts should be required for any travel advance received by the employee. (MS Code 25-3-41(5)) </a:t>
            </a:r>
          </a:p>
          <a:p>
            <a:pPr lvl="1"/>
            <a:r>
              <a:rPr lang="en-US" dirty="0"/>
              <a:t>It is up to the district whether to require receipts for reimbursement of meals.  However, state law requires receipts for any funds advanced to an employee.</a:t>
            </a:r>
          </a:p>
        </p:txBody>
      </p:sp>
      <p:sp>
        <p:nvSpPr>
          <p:cNvPr id="3" name="Title 2"/>
          <p:cNvSpPr>
            <a:spLocks noGrp="1"/>
          </p:cNvSpPr>
          <p:nvPr>
            <p:ph type="title"/>
          </p:nvPr>
        </p:nvSpPr>
        <p:spPr/>
        <p:txBody>
          <a:bodyPr/>
          <a:lstStyle/>
          <a:p>
            <a:r>
              <a:rPr lang="en-US" dirty="0"/>
              <a:t>Compliance Issues</a:t>
            </a:r>
          </a:p>
        </p:txBody>
      </p:sp>
      <p:sp>
        <p:nvSpPr>
          <p:cNvPr id="4" name="Slide Number Placeholder 3">
            <a:extLst>
              <a:ext uri="{FF2B5EF4-FFF2-40B4-BE49-F238E27FC236}">
                <a16:creationId xmlns:a16="http://schemas.microsoft.com/office/drawing/2014/main" xmlns="" id="{56597EF0-DB54-4E72-8E9C-5D8D2CB76159}"/>
              </a:ext>
            </a:extLst>
          </p:cNvPr>
          <p:cNvSpPr>
            <a:spLocks noGrp="1"/>
          </p:cNvSpPr>
          <p:nvPr>
            <p:ph type="sldNum" sz="quarter" idx="12"/>
          </p:nvPr>
        </p:nvSpPr>
        <p:spPr/>
        <p:txBody>
          <a:bodyPr/>
          <a:lstStyle/>
          <a:p>
            <a:fld id="{EAE22053-BD5F-484F-8905-B9D9381EFDED}" type="slidenum">
              <a:rPr lang="en-US" smtClean="0"/>
              <a:t>10</a:t>
            </a:fld>
            <a:endParaRPr lang="en-US" dirty="0"/>
          </a:p>
        </p:txBody>
      </p:sp>
    </p:spTree>
    <p:extLst>
      <p:ext uri="{BB962C8B-B14F-4D97-AF65-F5344CB8AC3E}">
        <p14:creationId xmlns:p14="http://schemas.microsoft.com/office/powerpoint/2010/main" val="3261943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Flights</a:t>
            </a:r>
          </a:p>
          <a:p>
            <a:pPr lvl="1"/>
            <a:r>
              <a:rPr lang="en-US" dirty="0"/>
              <a:t>District should maintain on file a cost comparison indicating a minimum of two (2) fares and documentation that the most economical rate was selected.</a:t>
            </a:r>
          </a:p>
          <a:p>
            <a:r>
              <a:rPr lang="en-US" dirty="0"/>
              <a:t>Rental Cars</a:t>
            </a:r>
          </a:p>
          <a:p>
            <a:pPr lvl="1"/>
            <a:r>
              <a:rPr lang="en-US" dirty="0"/>
              <a:t>The district should maintain documents of cost comparison on the most economical rental car selected.</a:t>
            </a:r>
          </a:p>
          <a:p>
            <a:pPr lvl="1"/>
            <a:endParaRPr lang="en-US" dirty="0"/>
          </a:p>
        </p:txBody>
      </p:sp>
      <p:sp>
        <p:nvSpPr>
          <p:cNvPr id="3" name="Title 2"/>
          <p:cNvSpPr>
            <a:spLocks noGrp="1"/>
          </p:cNvSpPr>
          <p:nvPr>
            <p:ph type="title"/>
          </p:nvPr>
        </p:nvSpPr>
        <p:spPr/>
        <p:txBody>
          <a:bodyPr/>
          <a:lstStyle/>
          <a:p>
            <a:r>
              <a:rPr lang="en-US" dirty="0"/>
              <a:t>Compliance Issues		</a:t>
            </a:r>
          </a:p>
        </p:txBody>
      </p:sp>
      <p:sp>
        <p:nvSpPr>
          <p:cNvPr id="4" name="Slide Number Placeholder 3">
            <a:extLst>
              <a:ext uri="{FF2B5EF4-FFF2-40B4-BE49-F238E27FC236}">
                <a16:creationId xmlns:a16="http://schemas.microsoft.com/office/drawing/2014/main" xmlns="" id="{49ACE041-6F07-4EA5-A352-F3C54C5B68CA}"/>
              </a:ext>
            </a:extLst>
          </p:cNvPr>
          <p:cNvSpPr>
            <a:spLocks noGrp="1"/>
          </p:cNvSpPr>
          <p:nvPr>
            <p:ph type="sldNum" sz="quarter" idx="12"/>
          </p:nvPr>
        </p:nvSpPr>
        <p:spPr/>
        <p:txBody>
          <a:bodyPr/>
          <a:lstStyle/>
          <a:p>
            <a:fld id="{EAE22053-BD5F-484F-8905-B9D9381EFDED}" type="slidenum">
              <a:rPr lang="en-US" smtClean="0"/>
              <a:t>11</a:t>
            </a:fld>
            <a:endParaRPr lang="en-US" dirty="0"/>
          </a:p>
        </p:txBody>
      </p:sp>
    </p:spTree>
    <p:extLst>
      <p:ext uri="{BB962C8B-B14F-4D97-AF65-F5344CB8AC3E}">
        <p14:creationId xmlns:p14="http://schemas.microsoft.com/office/powerpoint/2010/main" val="1070648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In-district travel</a:t>
            </a:r>
          </a:p>
          <a:p>
            <a:pPr lvl="1"/>
            <a:r>
              <a:rPr lang="en-US" dirty="0"/>
              <a:t>Travel from one school to another within district</a:t>
            </a:r>
          </a:p>
          <a:p>
            <a:pPr lvl="1"/>
            <a:r>
              <a:rPr lang="en-US" dirty="0"/>
              <a:t>Travel from the central office to a school location within the district</a:t>
            </a:r>
          </a:p>
          <a:p>
            <a:pPr lvl="1"/>
            <a:r>
              <a:rPr lang="en-US" dirty="0"/>
              <a:t>Travel to other businesses, such as post office, bank, etc. within the school district area</a:t>
            </a:r>
          </a:p>
          <a:p>
            <a:r>
              <a:rPr lang="en-US" dirty="0"/>
              <a:t>Out-of-district travel</a:t>
            </a:r>
          </a:p>
          <a:p>
            <a:pPr lvl="1"/>
            <a:r>
              <a:rPr lang="en-US" dirty="0"/>
              <a:t>Any travel that requires going outside the school district area</a:t>
            </a:r>
          </a:p>
          <a:p>
            <a:pPr lvl="2"/>
            <a:r>
              <a:rPr lang="en-US" dirty="0"/>
              <a:t>Travel to other school districts</a:t>
            </a:r>
          </a:p>
          <a:p>
            <a:pPr lvl="2"/>
            <a:r>
              <a:rPr lang="en-US" dirty="0"/>
              <a:t>Conferences, etc.</a:t>
            </a:r>
          </a:p>
          <a:p>
            <a:pPr lvl="1"/>
            <a:endParaRPr lang="en-US" dirty="0"/>
          </a:p>
        </p:txBody>
      </p:sp>
      <p:sp>
        <p:nvSpPr>
          <p:cNvPr id="3" name="Title 2"/>
          <p:cNvSpPr>
            <a:spLocks noGrp="1"/>
          </p:cNvSpPr>
          <p:nvPr>
            <p:ph type="title"/>
          </p:nvPr>
        </p:nvSpPr>
        <p:spPr/>
        <p:txBody>
          <a:bodyPr/>
          <a:lstStyle/>
          <a:p>
            <a:r>
              <a:rPr lang="en-US" dirty="0"/>
              <a:t>Types of Travel	</a:t>
            </a:r>
          </a:p>
        </p:txBody>
      </p:sp>
      <p:sp>
        <p:nvSpPr>
          <p:cNvPr id="4" name="Slide Number Placeholder 3">
            <a:extLst>
              <a:ext uri="{FF2B5EF4-FFF2-40B4-BE49-F238E27FC236}">
                <a16:creationId xmlns:a16="http://schemas.microsoft.com/office/drawing/2014/main" xmlns="" id="{E488ADC1-5949-4551-82B6-FEF6C307C2CC}"/>
              </a:ext>
            </a:extLst>
          </p:cNvPr>
          <p:cNvSpPr>
            <a:spLocks noGrp="1"/>
          </p:cNvSpPr>
          <p:nvPr>
            <p:ph type="sldNum" sz="quarter" idx="12"/>
          </p:nvPr>
        </p:nvSpPr>
        <p:spPr/>
        <p:txBody>
          <a:bodyPr/>
          <a:lstStyle/>
          <a:p>
            <a:fld id="{EAE22053-BD5F-484F-8905-B9D9381EFDED}" type="slidenum">
              <a:rPr lang="en-US" smtClean="0"/>
              <a:t>12</a:t>
            </a:fld>
            <a:endParaRPr lang="en-US" dirty="0"/>
          </a:p>
        </p:txBody>
      </p:sp>
    </p:spTree>
    <p:extLst>
      <p:ext uri="{BB962C8B-B14F-4D97-AF65-F5344CB8AC3E}">
        <p14:creationId xmlns:p14="http://schemas.microsoft.com/office/powerpoint/2010/main" val="3738451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In-District </a:t>
            </a:r>
          </a:p>
          <a:p>
            <a:pPr lvl="1"/>
            <a:r>
              <a:rPr lang="en-US" dirty="0"/>
              <a:t>In-district travel log</a:t>
            </a:r>
          </a:p>
          <a:p>
            <a:pPr lvl="1"/>
            <a:endParaRPr lang="en-US" dirty="0"/>
          </a:p>
          <a:p>
            <a:r>
              <a:rPr lang="en-US" dirty="0"/>
              <a:t>Out-of-District</a:t>
            </a:r>
          </a:p>
          <a:p>
            <a:pPr lvl="1"/>
            <a:r>
              <a:rPr lang="en-US" dirty="0"/>
              <a:t>Before Travel Request Form</a:t>
            </a:r>
          </a:p>
          <a:p>
            <a:pPr lvl="1"/>
            <a:r>
              <a:rPr lang="en-US" dirty="0"/>
              <a:t>After Travel Expense Voucher</a:t>
            </a:r>
          </a:p>
        </p:txBody>
      </p:sp>
      <p:sp>
        <p:nvSpPr>
          <p:cNvPr id="3" name="Title 2"/>
          <p:cNvSpPr>
            <a:spLocks noGrp="1"/>
          </p:cNvSpPr>
          <p:nvPr>
            <p:ph type="title"/>
          </p:nvPr>
        </p:nvSpPr>
        <p:spPr/>
        <p:txBody>
          <a:bodyPr>
            <a:normAutofit fontScale="90000"/>
          </a:bodyPr>
          <a:lstStyle/>
          <a:p>
            <a:r>
              <a:rPr lang="en-US" dirty="0"/>
              <a:t>District Travel Forms - SOCSD		</a:t>
            </a:r>
          </a:p>
        </p:txBody>
      </p:sp>
      <p:sp>
        <p:nvSpPr>
          <p:cNvPr id="4" name="Slide Number Placeholder 3">
            <a:extLst>
              <a:ext uri="{FF2B5EF4-FFF2-40B4-BE49-F238E27FC236}">
                <a16:creationId xmlns:a16="http://schemas.microsoft.com/office/drawing/2014/main" xmlns="" id="{91F4AFFE-1CC8-459A-A7FB-B046BFBFCF88}"/>
              </a:ext>
            </a:extLst>
          </p:cNvPr>
          <p:cNvSpPr>
            <a:spLocks noGrp="1"/>
          </p:cNvSpPr>
          <p:nvPr>
            <p:ph type="sldNum" sz="quarter" idx="12"/>
          </p:nvPr>
        </p:nvSpPr>
        <p:spPr/>
        <p:txBody>
          <a:bodyPr/>
          <a:lstStyle/>
          <a:p>
            <a:fld id="{EAE22053-BD5F-484F-8905-B9D9381EFDED}" type="slidenum">
              <a:rPr lang="en-US" smtClean="0"/>
              <a:t>13</a:t>
            </a:fld>
            <a:endParaRPr lang="en-US" dirty="0"/>
          </a:p>
        </p:txBody>
      </p:sp>
    </p:spTree>
    <p:extLst>
      <p:ext uri="{BB962C8B-B14F-4D97-AF65-F5344CB8AC3E}">
        <p14:creationId xmlns:p14="http://schemas.microsoft.com/office/powerpoint/2010/main" val="21273401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Upon initial implementation</a:t>
            </a:r>
          </a:p>
          <a:p>
            <a:r>
              <a:rPr lang="en-US" dirty="0"/>
              <a:t>Periodically </a:t>
            </a:r>
          </a:p>
          <a:p>
            <a:pPr lvl="1"/>
            <a:r>
              <a:rPr lang="en-US" dirty="0"/>
              <a:t>Semi-annual training sessions</a:t>
            </a:r>
          </a:p>
          <a:p>
            <a:r>
              <a:rPr lang="en-US" dirty="0"/>
              <a:t>When procedures change</a:t>
            </a:r>
          </a:p>
          <a:p>
            <a:r>
              <a:rPr lang="en-US" dirty="0"/>
              <a:t>When there is non-compliance </a:t>
            </a:r>
          </a:p>
        </p:txBody>
      </p:sp>
      <p:sp>
        <p:nvSpPr>
          <p:cNvPr id="3" name="Title 2"/>
          <p:cNvSpPr>
            <a:spLocks noGrp="1"/>
          </p:cNvSpPr>
          <p:nvPr>
            <p:ph type="title"/>
          </p:nvPr>
        </p:nvSpPr>
        <p:spPr/>
        <p:txBody>
          <a:bodyPr/>
          <a:lstStyle/>
          <a:p>
            <a:r>
              <a:rPr lang="en-US" dirty="0"/>
              <a:t>Communication of Procedures</a:t>
            </a:r>
          </a:p>
        </p:txBody>
      </p:sp>
      <p:sp>
        <p:nvSpPr>
          <p:cNvPr id="4" name="Slide Number Placeholder 3">
            <a:extLst>
              <a:ext uri="{FF2B5EF4-FFF2-40B4-BE49-F238E27FC236}">
                <a16:creationId xmlns:a16="http://schemas.microsoft.com/office/drawing/2014/main" xmlns="" id="{5E835F99-3A90-4EA5-A6AD-4149D8225FFB}"/>
              </a:ext>
            </a:extLst>
          </p:cNvPr>
          <p:cNvSpPr>
            <a:spLocks noGrp="1"/>
          </p:cNvSpPr>
          <p:nvPr>
            <p:ph type="sldNum" sz="quarter" idx="12"/>
          </p:nvPr>
        </p:nvSpPr>
        <p:spPr/>
        <p:txBody>
          <a:bodyPr/>
          <a:lstStyle/>
          <a:p>
            <a:fld id="{EAE22053-BD5F-484F-8905-B9D9381EFDED}" type="slidenum">
              <a:rPr lang="en-US" smtClean="0"/>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Review board policies at least annually </a:t>
            </a:r>
          </a:p>
          <a:p>
            <a:pPr lvl="1"/>
            <a:r>
              <a:rPr lang="en-US" dirty="0"/>
              <a:t>May prompt change in procedures</a:t>
            </a:r>
          </a:p>
          <a:p>
            <a:r>
              <a:rPr lang="en-US" dirty="0"/>
              <a:t>Stay up-to-date on DFA’s procedures</a:t>
            </a:r>
          </a:p>
          <a:p>
            <a:pPr lvl="1"/>
            <a:r>
              <a:rPr lang="en-US" dirty="0"/>
              <a:t>E.g. change in mileage or meal reimbursement rates</a:t>
            </a:r>
          </a:p>
          <a:p>
            <a:pPr lvl="1"/>
            <a:r>
              <a:rPr lang="en-US" dirty="0"/>
              <a:t>Mileage reimbursement rates usually change effective January 1</a:t>
            </a:r>
            <a:r>
              <a:rPr lang="en-US" baseline="30000" dirty="0"/>
              <a:t>st</a:t>
            </a:r>
            <a:r>
              <a:rPr lang="en-US" dirty="0"/>
              <a:t> each year</a:t>
            </a:r>
          </a:p>
          <a:p>
            <a:r>
              <a:rPr lang="en-US" dirty="0"/>
              <a:t>May need to adjust procedures if current ones are not working, or are too complicated/confusing</a:t>
            </a:r>
          </a:p>
          <a:p>
            <a:pPr lvl="1"/>
            <a:endParaRPr lang="en-US" dirty="0"/>
          </a:p>
          <a:p>
            <a:pPr lvl="1"/>
            <a:endParaRPr lang="en-US" dirty="0"/>
          </a:p>
          <a:p>
            <a:endParaRPr lang="en-US" dirty="0"/>
          </a:p>
          <a:p>
            <a:pPr lvl="1"/>
            <a:endParaRPr lang="en-US" dirty="0"/>
          </a:p>
        </p:txBody>
      </p:sp>
      <p:sp>
        <p:nvSpPr>
          <p:cNvPr id="3" name="Title 2"/>
          <p:cNvSpPr>
            <a:spLocks noGrp="1"/>
          </p:cNvSpPr>
          <p:nvPr>
            <p:ph type="title"/>
          </p:nvPr>
        </p:nvSpPr>
        <p:spPr/>
        <p:txBody>
          <a:bodyPr/>
          <a:lstStyle/>
          <a:p>
            <a:r>
              <a:rPr lang="en-US" dirty="0"/>
              <a:t>Re-evaluation of Procedures	</a:t>
            </a:r>
          </a:p>
        </p:txBody>
      </p:sp>
      <p:sp>
        <p:nvSpPr>
          <p:cNvPr id="4" name="Slide Number Placeholder 3">
            <a:extLst>
              <a:ext uri="{FF2B5EF4-FFF2-40B4-BE49-F238E27FC236}">
                <a16:creationId xmlns:a16="http://schemas.microsoft.com/office/drawing/2014/main" xmlns="" id="{3F409694-44EA-4C24-A433-7F9634FA5F90}"/>
              </a:ext>
            </a:extLst>
          </p:cNvPr>
          <p:cNvSpPr>
            <a:spLocks noGrp="1"/>
          </p:cNvSpPr>
          <p:nvPr>
            <p:ph type="sldNum" sz="quarter" idx="12"/>
          </p:nvPr>
        </p:nvSpPr>
        <p:spPr/>
        <p:txBody>
          <a:bodyPr/>
          <a:lstStyle/>
          <a:p>
            <a:fld id="{EAE22053-BD5F-484F-8905-B9D9381EFDED}" type="slidenum">
              <a:rPr lang="en-US" smtClean="0"/>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AD31D147-BC30-42A7-9E0C-2E168614EE93}"/>
              </a:ext>
            </a:extLst>
          </p:cNvPr>
          <p:cNvSpPr>
            <a:spLocks noGrp="1"/>
          </p:cNvSpPr>
          <p:nvPr>
            <p:ph idx="1"/>
          </p:nvPr>
        </p:nvSpPr>
        <p:spPr/>
        <p:txBody>
          <a:bodyPr/>
          <a:lstStyle/>
          <a:p>
            <a:r>
              <a:rPr lang="en-US" dirty="0"/>
              <a:t>Review of SOCSD’s board policy – expense reimbursement (DJD)</a:t>
            </a:r>
          </a:p>
          <a:p>
            <a:r>
              <a:rPr lang="en-US" dirty="0"/>
              <a:t>Review of SOCSD’s travel procedures</a:t>
            </a:r>
          </a:p>
          <a:p>
            <a:r>
              <a:rPr lang="en-US" dirty="0"/>
              <a:t>Review of SOCSD’s travel forms</a:t>
            </a:r>
          </a:p>
          <a:p>
            <a:pPr lvl="1"/>
            <a:r>
              <a:rPr lang="en-US" dirty="0"/>
              <a:t>In-district travel log</a:t>
            </a:r>
          </a:p>
          <a:p>
            <a:pPr lvl="1"/>
            <a:r>
              <a:rPr lang="en-US" dirty="0"/>
              <a:t>Out-of-district travel forms</a:t>
            </a:r>
          </a:p>
          <a:p>
            <a:pPr lvl="2"/>
            <a:r>
              <a:rPr lang="en-US" dirty="0"/>
              <a:t>Before Travel Request Form</a:t>
            </a:r>
          </a:p>
          <a:p>
            <a:pPr lvl="2"/>
            <a:r>
              <a:rPr lang="en-US" dirty="0"/>
              <a:t>After Travel Expense Voucher</a:t>
            </a:r>
          </a:p>
        </p:txBody>
      </p:sp>
      <p:sp>
        <p:nvSpPr>
          <p:cNvPr id="3" name="Title 2">
            <a:extLst>
              <a:ext uri="{FF2B5EF4-FFF2-40B4-BE49-F238E27FC236}">
                <a16:creationId xmlns:a16="http://schemas.microsoft.com/office/drawing/2014/main" xmlns="" id="{E37910DA-BB6A-417E-A471-2386BBA0EDB2}"/>
              </a:ext>
            </a:extLst>
          </p:cNvPr>
          <p:cNvSpPr>
            <a:spLocks noGrp="1"/>
          </p:cNvSpPr>
          <p:nvPr>
            <p:ph type="title"/>
          </p:nvPr>
        </p:nvSpPr>
        <p:spPr/>
        <p:txBody>
          <a:bodyPr>
            <a:normAutofit/>
          </a:bodyPr>
          <a:lstStyle/>
          <a:p>
            <a:r>
              <a:rPr lang="en-US" dirty="0"/>
              <a:t>Actual examples</a:t>
            </a:r>
          </a:p>
        </p:txBody>
      </p:sp>
      <p:sp>
        <p:nvSpPr>
          <p:cNvPr id="4" name="Slide Number Placeholder 3">
            <a:extLst>
              <a:ext uri="{FF2B5EF4-FFF2-40B4-BE49-F238E27FC236}">
                <a16:creationId xmlns:a16="http://schemas.microsoft.com/office/drawing/2014/main" xmlns="" id="{156EA61C-D80D-4C99-A3CF-81977D118129}"/>
              </a:ext>
            </a:extLst>
          </p:cNvPr>
          <p:cNvSpPr>
            <a:spLocks noGrp="1"/>
          </p:cNvSpPr>
          <p:nvPr>
            <p:ph type="sldNum" sz="quarter" idx="12"/>
          </p:nvPr>
        </p:nvSpPr>
        <p:spPr/>
        <p:txBody>
          <a:bodyPr/>
          <a:lstStyle/>
          <a:p>
            <a:fld id="{EAE22053-BD5F-484F-8905-B9D9381EFDED}" type="slidenum">
              <a:rPr lang="en-US" smtClean="0"/>
              <a:t>16</a:t>
            </a:fld>
            <a:endParaRPr lang="en-US" dirty="0"/>
          </a:p>
        </p:txBody>
      </p:sp>
    </p:spTree>
    <p:extLst>
      <p:ext uri="{BB962C8B-B14F-4D97-AF65-F5344CB8AC3E}">
        <p14:creationId xmlns:p14="http://schemas.microsoft.com/office/powerpoint/2010/main" val="497330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Questions</a:t>
            </a:r>
          </a:p>
        </p:txBody>
      </p:sp>
      <p:pic>
        <p:nvPicPr>
          <p:cNvPr id="6"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108960" y="2768759"/>
            <a:ext cx="2926080" cy="1950720"/>
          </a:xfrm>
        </p:spPr>
      </p:pic>
      <p:sp>
        <p:nvSpPr>
          <p:cNvPr id="2" name="Slide Number Placeholder 1">
            <a:extLst>
              <a:ext uri="{FF2B5EF4-FFF2-40B4-BE49-F238E27FC236}">
                <a16:creationId xmlns:a16="http://schemas.microsoft.com/office/drawing/2014/main" xmlns="" id="{51B4FAC2-7715-41DC-8421-15D18FA8AA90}"/>
              </a:ext>
            </a:extLst>
          </p:cNvPr>
          <p:cNvSpPr>
            <a:spLocks noGrp="1"/>
          </p:cNvSpPr>
          <p:nvPr>
            <p:ph type="sldNum" sz="quarter" idx="12"/>
          </p:nvPr>
        </p:nvSpPr>
        <p:spPr/>
        <p:txBody>
          <a:bodyPr/>
          <a:lstStyle/>
          <a:p>
            <a:fld id="{EAE22053-BD5F-484F-8905-B9D9381EFDED}" type="slidenum">
              <a:rPr lang="en-US" smtClean="0"/>
              <a:t>17</a:t>
            </a:fld>
            <a:endParaRPr lang="en-US" dirty="0"/>
          </a:p>
        </p:txBody>
      </p:sp>
    </p:spTree>
    <p:extLst>
      <p:ext uri="{BB962C8B-B14F-4D97-AF65-F5344CB8AC3E}">
        <p14:creationId xmlns:p14="http://schemas.microsoft.com/office/powerpoint/2010/main" val="8198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Tammie McGarr</a:t>
            </a:r>
          </a:p>
          <a:p>
            <a:pPr lvl="1">
              <a:buNone/>
            </a:pPr>
            <a:r>
              <a:rPr lang="en-US" dirty="0"/>
              <a:t>Starkville-Oktibbeha Consolidated School District</a:t>
            </a:r>
          </a:p>
          <a:p>
            <a:pPr lvl="1">
              <a:buNone/>
            </a:pPr>
            <a:r>
              <a:rPr lang="en-US" dirty="0">
                <a:hlinkClick r:id="rId2"/>
              </a:rPr>
              <a:t>tmcgarr@starkvillesd.com</a:t>
            </a:r>
            <a:endParaRPr lang="en-US" dirty="0"/>
          </a:p>
          <a:p>
            <a:pPr lvl="1">
              <a:buNone/>
            </a:pPr>
            <a:r>
              <a:rPr lang="en-US" dirty="0"/>
              <a:t>662-324-4050</a:t>
            </a:r>
          </a:p>
          <a:p>
            <a:endParaRPr lang="en-US" dirty="0"/>
          </a:p>
          <a:p>
            <a:r>
              <a:rPr lang="en-US" dirty="0"/>
              <a:t>Gala Davis</a:t>
            </a:r>
          </a:p>
          <a:p>
            <a:pPr lvl="1">
              <a:buNone/>
            </a:pPr>
            <a:r>
              <a:rPr lang="en-US" dirty="0"/>
              <a:t>Starkville-Oktibbeha Consolidated School District</a:t>
            </a:r>
          </a:p>
          <a:p>
            <a:pPr lvl="1">
              <a:buNone/>
            </a:pPr>
            <a:r>
              <a:rPr lang="en-US" dirty="0">
                <a:hlinkClick r:id="rId2"/>
              </a:rPr>
              <a:t>gdavis@starkvillesd.com</a:t>
            </a:r>
            <a:endParaRPr lang="en-US" dirty="0"/>
          </a:p>
          <a:p>
            <a:pPr lvl="1">
              <a:buNone/>
            </a:pPr>
            <a:r>
              <a:rPr lang="en-US" dirty="0"/>
              <a:t>662-324-4050</a:t>
            </a:r>
          </a:p>
          <a:p>
            <a:pPr marL="109728" indent="0">
              <a:buNone/>
            </a:pPr>
            <a:endParaRPr lang="en-US" dirty="0"/>
          </a:p>
          <a:p>
            <a:pPr marL="109728" indent="0">
              <a:buNone/>
            </a:pPr>
            <a:endParaRPr lang="en-US" dirty="0"/>
          </a:p>
        </p:txBody>
      </p:sp>
      <p:sp>
        <p:nvSpPr>
          <p:cNvPr id="3" name="Title 2"/>
          <p:cNvSpPr>
            <a:spLocks noGrp="1"/>
          </p:cNvSpPr>
          <p:nvPr>
            <p:ph type="title"/>
          </p:nvPr>
        </p:nvSpPr>
        <p:spPr/>
        <p:txBody>
          <a:bodyPr/>
          <a:lstStyle/>
          <a:p>
            <a:r>
              <a:rPr lang="en-US" dirty="0"/>
              <a:t>Contact Information	</a:t>
            </a:r>
          </a:p>
        </p:txBody>
      </p:sp>
      <p:sp>
        <p:nvSpPr>
          <p:cNvPr id="4" name="Slide Number Placeholder 3">
            <a:extLst>
              <a:ext uri="{FF2B5EF4-FFF2-40B4-BE49-F238E27FC236}">
                <a16:creationId xmlns:a16="http://schemas.microsoft.com/office/drawing/2014/main" xmlns="" id="{987A4165-CA95-4BCA-9FDD-12E8BE68FC1E}"/>
              </a:ext>
            </a:extLst>
          </p:cNvPr>
          <p:cNvSpPr>
            <a:spLocks noGrp="1"/>
          </p:cNvSpPr>
          <p:nvPr>
            <p:ph type="sldNum" sz="quarter" idx="12"/>
          </p:nvPr>
        </p:nvSpPr>
        <p:spPr/>
        <p:txBody>
          <a:bodyPr/>
          <a:lstStyle/>
          <a:p>
            <a:fld id="{EAE22053-BD5F-484F-8905-B9D9381EFDED}" type="slidenum">
              <a:rPr lang="en-US" smtClean="0"/>
              <a:t>18</a:t>
            </a:fld>
            <a:endParaRPr lang="en-US" dirty="0"/>
          </a:p>
        </p:txBody>
      </p:sp>
    </p:spTree>
    <p:extLst>
      <p:ext uri="{BB962C8B-B14F-4D97-AF65-F5344CB8AC3E}">
        <p14:creationId xmlns:p14="http://schemas.microsoft.com/office/powerpoint/2010/main" val="2878332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Know your district’s travel policies</a:t>
            </a:r>
          </a:p>
          <a:p>
            <a:r>
              <a:rPr lang="en-US" dirty="0"/>
              <a:t>Develop procedures to ensure compliance with policies</a:t>
            </a:r>
          </a:p>
          <a:p>
            <a:r>
              <a:rPr lang="en-US" dirty="0"/>
              <a:t>Communicate procedures to staff</a:t>
            </a:r>
          </a:p>
          <a:p>
            <a:r>
              <a:rPr lang="en-US" dirty="0"/>
              <a:t>Re-evaluate as needed</a:t>
            </a:r>
          </a:p>
        </p:txBody>
      </p:sp>
      <p:sp>
        <p:nvSpPr>
          <p:cNvPr id="2" name="Title 1"/>
          <p:cNvSpPr>
            <a:spLocks noGrp="1"/>
          </p:cNvSpPr>
          <p:nvPr>
            <p:ph type="title"/>
          </p:nvPr>
        </p:nvSpPr>
        <p:spPr/>
        <p:txBody>
          <a:bodyPr/>
          <a:lstStyle/>
          <a:p>
            <a:r>
              <a:rPr lang="en-US" dirty="0"/>
              <a:t>First Things First</a:t>
            </a:r>
          </a:p>
        </p:txBody>
      </p:sp>
      <p:sp>
        <p:nvSpPr>
          <p:cNvPr id="4" name="Slide Number Placeholder 3">
            <a:extLst>
              <a:ext uri="{FF2B5EF4-FFF2-40B4-BE49-F238E27FC236}">
                <a16:creationId xmlns:a16="http://schemas.microsoft.com/office/drawing/2014/main" xmlns="" id="{AD77C4C7-E4EA-4FC2-B8A1-87A5C975E9C6}"/>
              </a:ext>
            </a:extLst>
          </p:cNvPr>
          <p:cNvSpPr>
            <a:spLocks noGrp="1"/>
          </p:cNvSpPr>
          <p:nvPr>
            <p:ph type="sldNum" sz="quarter" idx="12"/>
          </p:nvPr>
        </p:nvSpPr>
        <p:spPr/>
        <p:txBody>
          <a:bodyPr/>
          <a:lstStyle/>
          <a:p>
            <a:fld id="{EAE22053-BD5F-484F-8905-B9D9381EFDED}" type="slidenum">
              <a:rPr lang="en-US" smtClean="0"/>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The school board sets policies</a:t>
            </a:r>
          </a:p>
          <a:p>
            <a:r>
              <a:rPr lang="en-US" dirty="0"/>
              <a:t>Become familiar with your district’s travel related policies</a:t>
            </a:r>
          </a:p>
          <a:p>
            <a:r>
              <a:rPr lang="en-US" dirty="0"/>
              <a:t>Review periodically</a:t>
            </a:r>
          </a:p>
          <a:p>
            <a:r>
              <a:rPr lang="en-US" dirty="0"/>
              <a:t>Suggest changes if needed</a:t>
            </a:r>
          </a:p>
          <a:p>
            <a:r>
              <a:rPr lang="en-US" dirty="0"/>
              <a:t>Policies should comply with federal and state laws</a:t>
            </a:r>
          </a:p>
          <a:p>
            <a:r>
              <a:rPr lang="en-US" dirty="0"/>
              <a:t>Auditors will ask for travel policies</a:t>
            </a:r>
          </a:p>
          <a:p>
            <a:pPr marL="393192" lvl="1" indent="0">
              <a:buNone/>
            </a:pPr>
            <a:endParaRPr lang="en-US" dirty="0"/>
          </a:p>
          <a:p>
            <a:endParaRPr lang="en-US" dirty="0"/>
          </a:p>
        </p:txBody>
      </p:sp>
      <p:sp>
        <p:nvSpPr>
          <p:cNvPr id="3" name="Title 2"/>
          <p:cNvSpPr>
            <a:spLocks noGrp="1"/>
          </p:cNvSpPr>
          <p:nvPr>
            <p:ph type="title"/>
          </p:nvPr>
        </p:nvSpPr>
        <p:spPr/>
        <p:txBody>
          <a:bodyPr/>
          <a:lstStyle/>
          <a:p>
            <a:r>
              <a:rPr lang="en-US" b="0" dirty="0"/>
              <a:t>Travel Policies</a:t>
            </a:r>
          </a:p>
        </p:txBody>
      </p:sp>
      <p:sp>
        <p:nvSpPr>
          <p:cNvPr id="4" name="Slide Number Placeholder 3">
            <a:extLst>
              <a:ext uri="{FF2B5EF4-FFF2-40B4-BE49-F238E27FC236}">
                <a16:creationId xmlns:a16="http://schemas.microsoft.com/office/drawing/2014/main" xmlns="" id="{EBB0F86D-7FA4-4145-A20D-6D2AFE3F1A7D}"/>
              </a:ext>
            </a:extLst>
          </p:cNvPr>
          <p:cNvSpPr>
            <a:spLocks noGrp="1"/>
          </p:cNvSpPr>
          <p:nvPr>
            <p:ph type="sldNum" sz="quarter" idx="12"/>
          </p:nvPr>
        </p:nvSpPr>
        <p:spPr/>
        <p:txBody>
          <a:bodyPr/>
          <a:lstStyle/>
          <a:p>
            <a:fld id="{EAE22053-BD5F-484F-8905-B9D9381EFDED}" type="slidenum">
              <a:rPr lang="en-US" smtClean="0"/>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Should be written</a:t>
            </a:r>
          </a:p>
          <a:p>
            <a:r>
              <a:rPr lang="en-US" dirty="0"/>
              <a:t>Should be detailed</a:t>
            </a:r>
          </a:p>
          <a:p>
            <a:r>
              <a:rPr lang="en-US" dirty="0"/>
              <a:t>Should follow board policies</a:t>
            </a:r>
          </a:p>
          <a:p>
            <a:r>
              <a:rPr lang="en-US" dirty="0"/>
              <a:t>Should be communicated to staff</a:t>
            </a:r>
          </a:p>
          <a:p>
            <a:r>
              <a:rPr lang="en-US" dirty="0"/>
              <a:t>Auditors will ask for travel procedures</a:t>
            </a:r>
          </a:p>
          <a:p>
            <a:pPr lvl="1"/>
            <a:r>
              <a:rPr lang="en-US" dirty="0"/>
              <a:t>Your written procedures should line up with your school board’s policies.</a:t>
            </a:r>
          </a:p>
          <a:p>
            <a:pPr lvl="1"/>
            <a:r>
              <a:rPr lang="en-US" dirty="0"/>
              <a:t>What you are doing should line up with your written procedures.  </a:t>
            </a:r>
          </a:p>
          <a:p>
            <a:pPr lvl="1"/>
            <a:endParaRPr lang="en-US" dirty="0"/>
          </a:p>
        </p:txBody>
      </p:sp>
      <p:sp>
        <p:nvSpPr>
          <p:cNvPr id="3" name="Title 2"/>
          <p:cNvSpPr>
            <a:spLocks noGrp="1"/>
          </p:cNvSpPr>
          <p:nvPr>
            <p:ph type="title"/>
          </p:nvPr>
        </p:nvSpPr>
        <p:spPr/>
        <p:txBody>
          <a:bodyPr/>
          <a:lstStyle/>
          <a:p>
            <a:r>
              <a:rPr lang="en-US" dirty="0"/>
              <a:t>Travel Procedures	</a:t>
            </a:r>
          </a:p>
        </p:txBody>
      </p:sp>
      <p:sp>
        <p:nvSpPr>
          <p:cNvPr id="4" name="Slide Number Placeholder 3">
            <a:extLst>
              <a:ext uri="{FF2B5EF4-FFF2-40B4-BE49-F238E27FC236}">
                <a16:creationId xmlns:a16="http://schemas.microsoft.com/office/drawing/2014/main" xmlns="" id="{79265D97-0A0F-415F-A5AC-3E83B9031913}"/>
              </a:ext>
            </a:extLst>
          </p:cNvPr>
          <p:cNvSpPr>
            <a:spLocks noGrp="1"/>
          </p:cNvSpPr>
          <p:nvPr>
            <p:ph type="sldNum" sz="quarter" idx="12"/>
          </p:nvPr>
        </p:nvSpPr>
        <p:spPr/>
        <p:txBody>
          <a:bodyPr/>
          <a:lstStyle/>
          <a:p>
            <a:fld id="{EAE22053-BD5F-484F-8905-B9D9381EFDED}" type="slidenum">
              <a:rPr lang="en-US" smtClean="0"/>
              <a:t>4</a:t>
            </a:fld>
            <a:endParaRPr lang="en-US" dirty="0"/>
          </a:p>
        </p:txBody>
      </p:sp>
    </p:spTree>
    <p:extLst>
      <p:ext uri="{BB962C8B-B14F-4D97-AF65-F5344CB8AC3E}">
        <p14:creationId xmlns:p14="http://schemas.microsoft.com/office/powerpoint/2010/main" val="190014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Make sure travel vouchers are properly signed approving the payment</a:t>
            </a:r>
          </a:p>
          <a:p>
            <a:r>
              <a:rPr lang="en-US" dirty="0"/>
              <a:t>There should be evidence that supports the purpose of the trip (e.g. conference agenda)</a:t>
            </a:r>
          </a:p>
        </p:txBody>
      </p:sp>
      <p:sp>
        <p:nvSpPr>
          <p:cNvPr id="3" name="Title 2"/>
          <p:cNvSpPr>
            <a:spLocks noGrp="1"/>
          </p:cNvSpPr>
          <p:nvPr>
            <p:ph type="title"/>
          </p:nvPr>
        </p:nvSpPr>
        <p:spPr/>
        <p:txBody>
          <a:bodyPr/>
          <a:lstStyle/>
          <a:p>
            <a:r>
              <a:rPr lang="en-US" dirty="0"/>
              <a:t>Compliance Issues</a:t>
            </a:r>
          </a:p>
        </p:txBody>
      </p:sp>
      <p:sp>
        <p:nvSpPr>
          <p:cNvPr id="4" name="Slide Number Placeholder 3">
            <a:extLst>
              <a:ext uri="{FF2B5EF4-FFF2-40B4-BE49-F238E27FC236}">
                <a16:creationId xmlns:a16="http://schemas.microsoft.com/office/drawing/2014/main" xmlns="" id="{C99D29BC-1165-40F7-B6C1-05F216E8FF04}"/>
              </a:ext>
            </a:extLst>
          </p:cNvPr>
          <p:cNvSpPr>
            <a:spLocks noGrp="1"/>
          </p:cNvSpPr>
          <p:nvPr>
            <p:ph type="sldNum" sz="quarter" idx="12"/>
          </p:nvPr>
        </p:nvSpPr>
        <p:spPr/>
        <p:txBody>
          <a:bodyPr/>
          <a:lstStyle/>
          <a:p>
            <a:fld id="{EAE22053-BD5F-484F-8905-B9D9381EFDED}" type="slidenum">
              <a:rPr lang="en-US" smtClean="0"/>
              <a:t>5</a:t>
            </a:fld>
            <a:endParaRPr lang="en-US" dirty="0"/>
          </a:p>
        </p:txBody>
      </p:sp>
    </p:spTree>
    <p:extLst>
      <p:ext uri="{BB962C8B-B14F-4D97-AF65-F5344CB8AC3E}">
        <p14:creationId xmlns:p14="http://schemas.microsoft.com/office/powerpoint/2010/main" val="136553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CBB91261-19C6-4CDE-ACB6-2CED2CE6B4B7}"/>
              </a:ext>
            </a:extLst>
          </p:cNvPr>
          <p:cNvSpPr>
            <a:spLocks noGrp="1"/>
          </p:cNvSpPr>
          <p:nvPr>
            <p:ph idx="1"/>
          </p:nvPr>
        </p:nvSpPr>
        <p:spPr/>
        <p:txBody>
          <a:bodyPr/>
          <a:lstStyle/>
          <a:p>
            <a:r>
              <a:rPr lang="en-US" dirty="0"/>
              <a:t>Travel in private automobile should be at the appropriate rate (Dept. of Finance &amp; Admin. - DFA) (MS Code 25-3-41)</a:t>
            </a:r>
          </a:p>
          <a:p>
            <a:endParaRPr lang="en-US" dirty="0"/>
          </a:p>
        </p:txBody>
      </p:sp>
      <p:sp>
        <p:nvSpPr>
          <p:cNvPr id="3" name="Slide Number Placeholder 2">
            <a:extLst>
              <a:ext uri="{FF2B5EF4-FFF2-40B4-BE49-F238E27FC236}">
                <a16:creationId xmlns:a16="http://schemas.microsoft.com/office/drawing/2014/main" xmlns="" id="{3C2AC8D9-ABCA-4B5A-8626-397C4B15A486}"/>
              </a:ext>
            </a:extLst>
          </p:cNvPr>
          <p:cNvSpPr>
            <a:spLocks noGrp="1"/>
          </p:cNvSpPr>
          <p:nvPr>
            <p:ph type="sldNum" sz="quarter" idx="12"/>
          </p:nvPr>
        </p:nvSpPr>
        <p:spPr/>
        <p:txBody>
          <a:bodyPr/>
          <a:lstStyle/>
          <a:p>
            <a:fld id="{EAE22053-BD5F-484F-8905-B9D9381EFDED}" type="slidenum">
              <a:rPr lang="en-US" smtClean="0"/>
              <a:t>6</a:t>
            </a:fld>
            <a:endParaRPr lang="en-US" dirty="0"/>
          </a:p>
        </p:txBody>
      </p:sp>
      <p:sp>
        <p:nvSpPr>
          <p:cNvPr id="4" name="Title 3">
            <a:extLst>
              <a:ext uri="{FF2B5EF4-FFF2-40B4-BE49-F238E27FC236}">
                <a16:creationId xmlns:a16="http://schemas.microsoft.com/office/drawing/2014/main" xmlns="" id="{634BAD7D-C86D-4158-814B-AD10AAA57A82}"/>
              </a:ext>
            </a:extLst>
          </p:cNvPr>
          <p:cNvSpPr>
            <a:spLocks noGrp="1"/>
          </p:cNvSpPr>
          <p:nvPr>
            <p:ph type="title"/>
          </p:nvPr>
        </p:nvSpPr>
        <p:spPr/>
        <p:txBody>
          <a:bodyPr/>
          <a:lstStyle/>
          <a:p>
            <a:r>
              <a:rPr lang="en-US" dirty="0"/>
              <a:t>Compliance Issues</a:t>
            </a:r>
          </a:p>
        </p:txBody>
      </p:sp>
    </p:spTree>
    <p:extLst>
      <p:ext uri="{BB962C8B-B14F-4D97-AF65-F5344CB8AC3E}">
        <p14:creationId xmlns:p14="http://schemas.microsoft.com/office/powerpoint/2010/main" val="3184903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63B74BAB-7164-4979-ADDE-F27099138462}"/>
              </a:ext>
            </a:extLst>
          </p:cNvPr>
          <p:cNvSpPr>
            <a:spLocks noGrp="1"/>
          </p:cNvSpPr>
          <p:nvPr>
            <p:ph idx="1"/>
          </p:nvPr>
        </p:nvSpPr>
        <p:spPr/>
        <p:txBody>
          <a:bodyPr/>
          <a:lstStyle/>
          <a:p>
            <a:r>
              <a:rPr lang="en-US" dirty="0"/>
              <a:t>Meals should be within the maximum daily limit set by DFA. (MS Code 25-3-41)</a:t>
            </a:r>
          </a:p>
          <a:p>
            <a:r>
              <a:rPr lang="en-US" dirty="0"/>
              <a:t>Meals should be properly reported as taxable (no overnight travel) or nontaxable (overnight travel).  (SOCSD does not allow meals unless overnight travel).</a:t>
            </a:r>
          </a:p>
          <a:p>
            <a:endParaRPr lang="en-US" dirty="0"/>
          </a:p>
        </p:txBody>
      </p:sp>
      <p:sp>
        <p:nvSpPr>
          <p:cNvPr id="3" name="Slide Number Placeholder 2">
            <a:extLst>
              <a:ext uri="{FF2B5EF4-FFF2-40B4-BE49-F238E27FC236}">
                <a16:creationId xmlns:a16="http://schemas.microsoft.com/office/drawing/2014/main" xmlns="" id="{4FED8349-6A82-4AFE-B857-2E02D5232B57}"/>
              </a:ext>
            </a:extLst>
          </p:cNvPr>
          <p:cNvSpPr>
            <a:spLocks noGrp="1"/>
          </p:cNvSpPr>
          <p:nvPr>
            <p:ph type="sldNum" sz="quarter" idx="12"/>
          </p:nvPr>
        </p:nvSpPr>
        <p:spPr/>
        <p:txBody>
          <a:bodyPr/>
          <a:lstStyle/>
          <a:p>
            <a:fld id="{EAE22053-BD5F-484F-8905-B9D9381EFDED}" type="slidenum">
              <a:rPr lang="en-US" smtClean="0"/>
              <a:t>7</a:t>
            </a:fld>
            <a:endParaRPr lang="en-US" dirty="0"/>
          </a:p>
        </p:txBody>
      </p:sp>
      <p:sp>
        <p:nvSpPr>
          <p:cNvPr id="4" name="Title 3">
            <a:extLst>
              <a:ext uri="{FF2B5EF4-FFF2-40B4-BE49-F238E27FC236}">
                <a16:creationId xmlns:a16="http://schemas.microsoft.com/office/drawing/2014/main" xmlns="" id="{D6150C93-F82B-4C30-98E3-5FB1A3F5950B}"/>
              </a:ext>
            </a:extLst>
          </p:cNvPr>
          <p:cNvSpPr>
            <a:spLocks noGrp="1"/>
          </p:cNvSpPr>
          <p:nvPr>
            <p:ph type="title"/>
          </p:nvPr>
        </p:nvSpPr>
        <p:spPr/>
        <p:txBody>
          <a:bodyPr/>
          <a:lstStyle/>
          <a:p>
            <a:r>
              <a:rPr lang="en-US" dirty="0"/>
              <a:t>Compliance Issues</a:t>
            </a:r>
          </a:p>
        </p:txBody>
      </p:sp>
    </p:spTree>
    <p:extLst>
      <p:ext uri="{BB962C8B-B14F-4D97-AF65-F5344CB8AC3E}">
        <p14:creationId xmlns:p14="http://schemas.microsoft.com/office/powerpoint/2010/main" val="1043264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Meal expense should not be claimed for meals included with the registration cost.</a:t>
            </a:r>
          </a:p>
          <a:p>
            <a:pPr lvl="1"/>
            <a:r>
              <a:rPr lang="en-US" dirty="0"/>
              <a:t>Continental breakfast and receptions are not considered meals.</a:t>
            </a:r>
          </a:p>
          <a:p>
            <a:r>
              <a:rPr lang="en-US" dirty="0"/>
              <a:t>If the district requires meal receipts, this policy should be approved in the board minutes.</a:t>
            </a:r>
          </a:p>
        </p:txBody>
      </p:sp>
      <p:sp>
        <p:nvSpPr>
          <p:cNvPr id="3" name="Title 2"/>
          <p:cNvSpPr>
            <a:spLocks noGrp="1"/>
          </p:cNvSpPr>
          <p:nvPr>
            <p:ph type="title"/>
          </p:nvPr>
        </p:nvSpPr>
        <p:spPr/>
        <p:txBody>
          <a:bodyPr/>
          <a:lstStyle/>
          <a:p>
            <a:r>
              <a:rPr lang="en-US" dirty="0"/>
              <a:t>Compliance Issues			</a:t>
            </a:r>
          </a:p>
        </p:txBody>
      </p:sp>
      <p:sp>
        <p:nvSpPr>
          <p:cNvPr id="4" name="Slide Number Placeholder 3">
            <a:extLst>
              <a:ext uri="{FF2B5EF4-FFF2-40B4-BE49-F238E27FC236}">
                <a16:creationId xmlns:a16="http://schemas.microsoft.com/office/drawing/2014/main" xmlns="" id="{565E03DA-9100-44B5-97F9-4EEC093441E0}"/>
              </a:ext>
            </a:extLst>
          </p:cNvPr>
          <p:cNvSpPr>
            <a:spLocks noGrp="1"/>
          </p:cNvSpPr>
          <p:nvPr>
            <p:ph type="sldNum" sz="quarter" idx="12"/>
          </p:nvPr>
        </p:nvSpPr>
        <p:spPr/>
        <p:txBody>
          <a:bodyPr/>
          <a:lstStyle/>
          <a:p>
            <a:fld id="{EAE22053-BD5F-484F-8905-B9D9381EFDED}" type="slidenum">
              <a:rPr lang="en-US" smtClean="0"/>
              <a:t>8</a:t>
            </a:fld>
            <a:endParaRPr lang="en-US" dirty="0"/>
          </a:p>
        </p:txBody>
      </p:sp>
    </p:spTree>
    <p:extLst>
      <p:ext uri="{BB962C8B-B14F-4D97-AF65-F5344CB8AC3E}">
        <p14:creationId xmlns:p14="http://schemas.microsoft.com/office/powerpoint/2010/main" val="4067199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4D3D2931-A5CA-40DB-81D3-1FA4330B0BBB}"/>
              </a:ext>
            </a:extLst>
          </p:cNvPr>
          <p:cNvSpPr>
            <a:spLocks noGrp="1"/>
          </p:cNvSpPr>
          <p:nvPr>
            <p:ph idx="1"/>
          </p:nvPr>
        </p:nvSpPr>
        <p:spPr/>
        <p:txBody>
          <a:bodyPr/>
          <a:lstStyle/>
          <a:p>
            <a:r>
              <a:rPr lang="en-US" dirty="0"/>
              <a:t>Hotel expenses should be supported by a receipt indicating payment by the employee.  If hotel payment is direct billed, no taxes should be paid by the district if hotel is in state.</a:t>
            </a:r>
          </a:p>
          <a:p>
            <a:r>
              <a:rPr lang="en-US" dirty="0"/>
              <a:t>Employees should not be on leave during travel.</a:t>
            </a:r>
          </a:p>
          <a:p>
            <a:endParaRPr lang="en-US" dirty="0"/>
          </a:p>
        </p:txBody>
      </p:sp>
      <p:sp>
        <p:nvSpPr>
          <p:cNvPr id="3" name="Slide Number Placeholder 2">
            <a:extLst>
              <a:ext uri="{FF2B5EF4-FFF2-40B4-BE49-F238E27FC236}">
                <a16:creationId xmlns:a16="http://schemas.microsoft.com/office/drawing/2014/main" xmlns="" id="{23BB6343-02E1-493C-9E32-4D1C70085486}"/>
              </a:ext>
            </a:extLst>
          </p:cNvPr>
          <p:cNvSpPr>
            <a:spLocks noGrp="1"/>
          </p:cNvSpPr>
          <p:nvPr>
            <p:ph type="sldNum" sz="quarter" idx="12"/>
          </p:nvPr>
        </p:nvSpPr>
        <p:spPr/>
        <p:txBody>
          <a:bodyPr/>
          <a:lstStyle/>
          <a:p>
            <a:fld id="{EAE22053-BD5F-484F-8905-B9D9381EFDED}" type="slidenum">
              <a:rPr lang="en-US" smtClean="0"/>
              <a:t>9</a:t>
            </a:fld>
            <a:endParaRPr lang="en-US" dirty="0"/>
          </a:p>
        </p:txBody>
      </p:sp>
      <p:sp>
        <p:nvSpPr>
          <p:cNvPr id="4" name="Title 3">
            <a:extLst>
              <a:ext uri="{FF2B5EF4-FFF2-40B4-BE49-F238E27FC236}">
                <a16:creationId xmlns:a16="http://schemas.microsoft.com/office/drawing/2014/main" xmlns="" id="{103E1EEB-3A1B-41C8-B106-0456FE7E475D}"/>
              </a:ext>
            </a:extLst>
          </p:cNvPr>
          <p:cNvSpPr>
            <a:spLocks noGrp="1"/>
          </p:cNvSpPr>
          <p:nvPr>
            <p:ph type="title"/>
          </p:nvPr>
        </p:nvSpPr>
        <p:spPr/>
        <p:txBody>
          <a:bodyPr/>
          <a:lstStyle/>
          <a:p>
            <a:r>
              <a:rPr lang="en-US" dirty="0"/>
              <a:t>Compliance Issues</a:t>
            </a:r>
          </a:p>
        </p:txBody>
      </p:sp>
    </p:spTree>
    <p:extLst>
      <p:ext uri="{BB962C8B-B14F-4D97-AF65-F5344CB8AC3E}">
        <p14:creationId xmlns:p14="http://schemas.microsoft.com/office/powerpoint/2010/main" val="41319347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364</TotalTime>
  <Words>740</Words>
  <Application>Microsoft Macintosh PowerPoint</Application>
  <PresentationFormat>On-screen Show (4:3)</PresentationFormat>
  <Paragraphs>115</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Concourse</vt:lpstr>
      <vt:lpstr>Travel Policies and Procedures for  Employee Travel</vt:lpstr>
      <vt:lpstr>First Things First</vt:lpstr>
      <vt:lpstr>Travel Policies</vt:lpstr>
      <vt:lpstr>Travel Procedures </vt:lpstr>
      <vt:lpstr>Compliance Issues</vt:lpstr>
      <vt:lpstr>Compliance Issues</vt:lpstr>
      <vt:lpstr>Compliance Issues</vt:lpstr>
      <vt:lpstr>Compliance Issues   </vt:lpstr>
      <vt:lpstr>Compliance Issues</vt:lpstr>
      <vt:lpstr>Compliance Issues</vt:lpstr>
      <vt:lpstr>Compliance Issues  </vt:lpstr>
      <vt:lpstr>Types of Travel </vt:lpstr>
      <vt:lpstr>District Travel Forms - SOCSD  </vt:lpstr>
      <vt:lpstr>Communication of Procedures</vt:lpstr>
      <vt:lpstr>Re-evaluation of Procedures </vt:lpstr>
      <vt:lpstr>Actual examples</vt:lpstr>
      <vt:lpstr>Questions</vt:lpstr>
      <vt:lpstr>Contact Information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tammiemcgarr@yahoo.com</dc:creator>
  <cp:lastModifiedBy>Sheryle Coaker</cp:lastModifiedBy>
  <cp:revision>77</cp:revision>
  <cp:lastPrinted>2022-02-04T18:33:18Z</cp:lastPrinted>
  <dcterms:created xsi:type="dcterms:W3CDTF">2022-01-31T18:47:30Z</dcterms:created>
  <dcterms:modified xsi:type="dcterms:W3CDTF">2022-02-16T20:49:55Z</dcterms:modified>
</cp:coreProperties>
</file>